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294" r:id="rId2"/>
    <p:sldId id="572" r:id="rId3"/>
    <p:sldId id="343" r:id="rId4"/>
    <p:sldId id="573" r:id="rId5"/>
    <p:sldId id="349" r:id="rId6"/>
    <p:sldId id="568" r:id="rId7"/>
    <p:sldId id="554" r:id="rId8"/>
    <p:sldId id="555" r:id="rId9"/>
    <p:sldId id="569" r:id="rId10"/>
    <p:sldId id="570" r:id="rId11"/>
    <p:sldId id="571" r:id="rId12"/>
    <p:sldId id="565" r:id="rId13"/>
    <p:sldId id="358" r:id="rId14"/>
    <p:sldId id="525" r:id="rId15"/>
    <p:sldId id="511" r:id="rId16"/>
    <p:sldId id="548" r:id="rId17"/>
    <p:sldId id="512" r:id="rId18"/>
    <p:sldId id="359" r:id="rId19"/>
    <p:sldId id="364" r:id="rId20"/>
    <p:sldId id="574" r:id="rId21"/>
    <p:sldId id="575" r:id="rId22"/>
    <p:sldId id="526" r:id="rId23"/>
    <p:sldId id="527" r:id="rId24"/>
    <p:sldId id="558" r:id="rId25"/>
    <p:sldId id="485" r:id="rId26"/>
  </p:sldIdLst>
  <p:sldSz cx="9144000" cy="6858000" type="screen4x3"/>
  <p:notesSz cx="6708775" cy="98361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33CCCC"/>
    <a:srgbClr val="9999FF"/>
    <a:srgbClr val="66CCFF"/>
    <a:srgbClr val="002244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0" autoAdjust="0"/>
    <p:restoredTop sz="94685" autoAdjust="0"/>
  </p:normalViewPr>
  <p:slideViewPr>
    <p:cSldViewPr snapToGrid="0">
      <p:cViewPr varScale="1">
        <p:scale>
          <a:sx n="81" d="100"/>
          <a:sy n="81" d="100"/>
        </p:scale>
        <p:origin x="1066" y="53"/>
      </p:cViewPr>
      <p:guideLst>
        <p:guide orient="horz" pos="2160"/>
        <p:guide pos="3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264"/>
    </p:cViewPr>
  </p:sorterViewPr>
  <p:notesViewPr>
    <p:cSldViewPr snapToGrid="0">
      <p:cViewPr varScale="1">
        <p:scale>
          <a:sx n="62" d="100"/>
          <a:sy n="62" d="100"/>
        </p:scale>
        <p:origin x="2856" y="77"/>
      </p:cViewPr>
      <p:guideLst>
        <p:guide orient="horz" pos="3098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82315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z="1000" dirty="0" smtClean="0"/>
              <a:t>Dipartimento  di Ingegneria &amp; Architettura – Università di Trieste</a:t>
            </a:r>
            <a:endParaRPr lang="it-IT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4FAF-D4F7-401E-915C-47E64B2E4DA6}" type="datetimeFigureOut">
              <a:rPr lang="it-IT" smtClean="0"/>
              <a:pPr/>
              <a:t>03/06/2016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z="1100" dirty="0" smtClean="0"/>
              <a:t>Maurizio </a:t>
            </a:r>
            <a:r>
              <a:rPr lang="it-IT" sz="1100" dirty="0" err="1" smtClean="0"/>
              <a:t>Fermeglia</a:t>
            </a:r>
            <a:endParaRPr lang="it-IT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44C3-110A-4C00-BED1-3EA68E100E06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8356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7C080F-30CF-462A-863C-D631BC6FFB99}" type="datetimeFigureOut">
              <a:rPr lang="it-IT"/>
              <a:pPr>
                <a:defRPr/>
              </a:pPr>
              <a:t>03/06/2016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0878" y="4672171"/>
            <a:ext cx="5367020" cy="4426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A437CC2-D86F-4741-9E02-591C36ECA5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98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Tarare su 15 minuti massimo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37CC2-D86F-4741-9E02-591C36ECA562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392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8A432-F437-4ED8-9362-1714DAE5508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4900" cy="368776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41878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1D6E7-1A98-46B8-873F-34E232C0C092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799940" y="9343351"/>
            <a:ext cx="2907335" cy="4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442"/>
            <a:fld id="{67187921-2916-490B-BDAE-9F92971F3EA8}" type="slidenum">
              <a:rPr lang="en-GB" sz="1200">
                <a:latin typeface="Times New Roman" pitchFamily="18" charset="0"/>
              </a:rPr>
              <a:pPr algn="r" defTabSz="892442"/>
              <a:t>25</a:t>
            </a:fld>
            <a:endParaRPr lang="en-GB" sz="1200" dirty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6487" cy="3689350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103" y="4673201"/>
            <a:ext cx="4920569" cy="4424513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69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C1965-2038-48C2-BC15-85ACFC14B49D}" type="slidenum">
              <a:rPr lang="it-IT" smtClean="0"/>
              <a:pPr/>
              <a:t>3</a:t>
            </a:fld>
            <a:endParaRPr lang="it-IT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4900" cy="368776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3326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40760-1831-44AE-9072-A46FD9CED959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6487" cy="36893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78" y="4673201"/>
            <a:ext cx="5367620" cy="4424513"/>
          </a:xfrm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0584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871E3-C4D8-4204-A693-33051BBF5960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6487" cy="36893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78" y="4673201"/>
            <a:ext cx="5367620" cy="4424513"/>
          </a:xfrm>
          <a:noFill/>
          <a:ln/>
        </p:spPr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2010 il consumo di energia primaria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e'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stato pari a circa 13.000MTOE che corrispondono a circa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150.000TWh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corrispondono a una potenza media annua di circa 17TW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21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16-06-2009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E6F4D-C899-482A-9618-2AE87B28276F}" type="slidenum">
              <a:rPr lang="en-US"/>
              <a:pPr/>
              <a:t>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14900" cy="3687762"/>
          </a:xfrm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5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Histogramma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puo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togliere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37CC2-D86F-4741-9E02-591C36ECA56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0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nits.it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interno generic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7938"/>
            <a:ext cx="76708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virgolette-fondoblu-bass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3089275"/>
            <a:ext cx="530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1390650"/>
            <a:ext cx="506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400" b="1" dirty="0" err="1" smtClean="0">
                <a:solidFill>
                  <a:schemeClr val="bg1"/>
                </a:solidFill>
                <a:latin typeface="MetaPlusBold" charset="0"/>
              </a:rPr>
              <a:t>University</a:t>
            </a: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 of Trieste</a:t>
            </a: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pic>
        <p:nvPicPr>
          <p:cNvPr id="10" name="Picture 16" descr="interno generico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5"/>
          <a:stretch>
            <a:fillRect/>
          </a:stretch>
        </p:blipFill>
        <p:spPr bwMode="auto">
          <a:xfrm>
            <a:off x="7548563" y="-7938"/>
            <a:ext cx="1595437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11974" y="1466851"/>
            <a:ext cx="4733925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1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it-IT" sz="2000" b="1" dirty="0">
                <a:latin typeface="MetaPlusBold" charset="0"/>
              </a:rPr>
              <a:t>Dipartimento di Ingegneria </a:t>
            </a:r>
            <a:r>
              <a:rPr lang="it-IT" sz="2000" b="1" dirty="0" smtClean="0">
                <a:latin typeface="MetaPlusBold" charset="0"/>
              </a:rPr>
              <a:t>e Architettura</a:t>
            </a:r>
            <a:endParaRPr lang="it-IT" sz="2000" b="1" dirty="0">
              <a:latin typeface="MetaPlusBold" charset="0"/>
            </a:endParaRPr>
          </a:p>
        </p:txBody>
      </p:sp>
      <p:pic>
        <p:nvPicPr>
          <p:cNvPr id="52226" name="Picture 2" descr="Università� degli Studi di Trieste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5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3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7097-E0FD-4A8A-8AC3-DE254BAA7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C42BF6-1DF8-4596-B84F-6C63C23DE0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units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097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36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  <p:pic>
        <p:nvPicPr>
          <p:cNvPr id="1028" name="Picture 16" descr="interno generico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1122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00800" y="6577430"/>
            <a:ext cx="265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Trieste, </a:t>
            </a:r>
            <a:fld id="{953A1D9A-1256-4719-93D5-402956C5339E}" type="datetime2">
              <a:rPr lang="it-IT" sz="1200" smtClean="0"/>
              <a:pPr/>
              <a:t>venerdì 3 giugno 2016</a:t>
            </a:fld>
            <a:r>
              <a:rPr lang="it-IT" sz="1200" dirty="0" smtClean="0"/>
              <a:t> - </a:t>
            </a:r>
            <a:fld id="{903F30E8-7341-41C7-B297-0C258BF41769}" type="slidenum">
              <a:rPr lang="it-IT" sz="1200" smtClean="0"/>
              <a:pPr/>
              <a:t>‹#›</a:t>
            </a:fld>
            <a:endParaRPr lang="it-IT" sz="1200" dirty="0"/>
          </a:p>
        </p:txBody>
      </p:sp>
      <p:pic>
        <p:nvPicPr>
          <p:cNvPr id="53250" name="Picture 2" descr="Università� degli Studi di Triest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5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5257" y="6565748"/>
            <a:ext cx="6229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18th Geodynamics and Earth Tides Symposium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21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tech.units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ose.units.i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1760220" y="1478281"/>
            <a:ext cx="5029200" cy="2133600"/>
          </a:xfrm>
        </p:spPr>
        <p:txBody>
          <a:bodyPr/>
          <a:lstStyle/>
          <a:p>
            <a:r>
              <a:rPr lang="en-US" sz="3200" dirty="0" smtClean="0"/>
              <a:t>The great energy challenge: </a:t>
            </a:r>
            <a:br>
              <a:rPr lang="en-US" sz="3200" dirty="0" smtClean="0"/>
            </a:br>
            <a:r>
              <a:rPr lang="en-US" sz="3200" dirty="0" smtClean="0"/>
              <a:t>how to avoid the </a:t>
            </a:r>
            <a:br>
              <a:rPr lang="en-US" sz="3200" dirty="0" smtClean="0"/>
            </a:br>
            <a:r>
              <a:rPr lang="en-US" sz="3200" dirty="0" smtClean="0"/>
              <a:t>‘perfect storm’</a:t>
            </a:r>
            <a:endParaRPr lang="en-US" sz="3200" dirty="0"/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>
          <a:xfrm>
            <a:off x="849974" y="3834968"/>
            <a:ext cx="6515101" cy="2270760"/>
          </a:xfrm>
        </p:spPr>
        <p:txBody>
          <a:bodyPr/>
          <a:lstStyle/>
          <a:p>
            <a:r>
              <a:rPr lang="it-IT" dirty="0"/>
              <a:t>Maurizio </a:t>
            </a:r>
            <a:r>
              <a:rPr lang="it-IT" dirty="0" smtClean="0"/>
              <a:t>Fermeglia</a:t>
            </a:r>
          </a:p>
          <a:p>
            <a:endParaRPr lang="it-IT" sz="2000" dirty="0" smtClean="0"/>
          </a:p>
          <a:p>
            <a:r>
              <a:rPr lang="it-IT" sz="2000" dirty="0" smtClean="0"/>
              <a:t>Università di Trieste</a:t>
            </a:r>
            <a:endParaRPr lang="it-IT" sz="2000" dirty="0" smtClean="0">
              <a:hlinkClick r:id="rId3"/>
            </a:endParaRPr>
          </a:p>
          <a:p>
            <a:r>
              <a:rPr lang="it-IT" sz="2000" dirty="0" smtClean="0">
                <a:hlinkClick r:id="rId3"/>
              </a:rPr>
              <a:t>Maurizio.Fermeglia@units.it</a:t>
            </a:r>
          </a:p>
          <a:p>
            <a:r>
              <a:rPr lang="it-IT" sz="2000" smtClean="0">
                <a:hlinkClick r:id="rId4"/>
              </a:rPr>
              <a:t>www.mose.units.it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new USA </a:t>
            </a:r>
            <a:r>
              <a:rPr lang="it-IT" dirty="0" err="1"/>
              <a:t>bubble</a:t>
            </a:r>
            <a:r>
              <a:rPr lang="it-IT" dirty="0"/>
              <a:t> of </a:t>
            </a:r>
            <a:r>
              <a:rPr lang="it-IT" dirty="0" err="1"/>
              <a:t>shale</a:t>
            </a:r>
            <a:r>
              <a:rPr lang="it-IT" dirty="0"/>
              <a:t>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7581900" cy="1374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3" y="2648645"/>
            <a:ext cx="6353175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698" y="1320658"/>
            <a:ext cx="6183758" cy="370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37" y="4495733"/>
            <a:ext cx="8239125" cy="19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9" descr="SPM-1_011607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4852" y="704675"/>
            <a:ext cx="3110115" cy="594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2" name="Text Box 12"/>
          <p:cNvSpPr txBox="1">
            <a:spLocks noChangeArrowheads="1"/>
          </p:cNvSpPr>
          <p:nvPr/>
        </p:nvSpPr>
        <p:spPr bwMode="auto">
          <a:xfrm>
            <a:off x="6400803" y="5486405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N2O</a:t>
            </a:r>
          </a:p>
        </p:txBody>
      </p:sp>
      <p:sp>
        <p:nvSpPr>
          <p:cNvPr id="716813" name="Text Box 13"/>
          <p:cNvSpPr txBox="1">
            <a:spLocks noChangeArrowheads="1"/>
          </p:cNvSpPr>
          <p:nvPr/>
        </p:nvSpPr>
        <p:spPr bwMode="auto">
          <a:xfrm>
            <a:off x="6400802" y="1676404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CO2</a:t>
            </a:r>
          </a:p>
        </p:txBody>
      </p:sp>
      <p:sp>
        <p:nvSpPr>
          <p:cNvPr id="716814" name="Text Box 14"/>
          <p:cNvSpPr txBox="1">
            <a:spLocks noChangeArrowheads="1"/>
          </p:cNvSpPr>
          <p:nvPr/>
        </p:nvSpPr>
        <p:spPr bwMode="auto">
          <a:xfrm>
            <a:off x="6519499" y="365760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CH4</a:t>
            </a:r>
          </a:p>
        </p:txBody>
      </p:sp>
      <p:pic>
        <p:nvPicPr>
          <p:cNvPr id="21512" name="Picture 17" descr="co2"/>
          <p:cNvPicPr>
            <a:picLocks noChangeAspect="1" noChangeArrowheads="1"/>
          </p:cNvPicPr>
          <p:nvPr/>
        </p:nvPicPr>
        <p:blipFill>
          <a:blip r:embed="rId3" cstate="email"/>
          <a:srcRect l="14192" t="13139" r="13763" b="23466"/>
          <a:stretch>
            <a:fillRect/>
          </a:stretch>
        </p:blipFill>
        <p:spPr bwMode="auto">
          <a:xfrm>
            <a:off x="886558" y="3851602"/>
            <a:ext cx="4038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2743202" y="4540582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N2O</a:t>
            </a:r>
          </a:p>
        </p:txBody>
      </p:sp>
      <p:sp>
        <p:nvSpPr>
          <p:cNvPr id="716819" name="Text Box 19"/>
          <p:cNvSpPr txBox="1">
            <a:spLocks noChangeArrowheads="1"/>
          </p:cNvSpPr>
          <p:nvPr/>
        </p:nvSpPr>
        <p:spPr bwMode="auto">
          <a:xfrm>
            <a:off x="2787164" y="5666119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CH4</a:t>
            </a:r>
          </a:p>
        </p:txBody>
      </p:sp>
      <p:sp>
        <p:nvSpPr>
          <p:cNvPr id="716820" name="Text Box 20"/>
          <p:cNvSpPr txBox="1">
            <a:spLocks noChangeArrowheads="1"/>
          </p:cNvSpPr>
          <p:nvPr/>
        </p:nvSpPr>
        <p:spPr bwMode="auto">
          <a:xfrm>
            <a:off x="2743201" y="5059694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CO2</a:t>
            </a:r>
          </a:p>
        </p:txBody>
      </p:sp>
      <p:sp>
        <p:nvSpPr>
          <p:cNvPr id="21516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of greenhouse gases in the </a:t>
            </a:r>
            <a:r>
              <a:rPr lang="en-US" dirty="0" err="1" smtClean="0"/>
              <a:t>athmosphere</a:t>
            </a:r>
            <a:endParaRPr lang="it-IT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Picture 3" descr="atmospheric co2 concentrati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1401952"/>
            <a:ext cx="5266943" cy="23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8536" y="1527048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2010: 380ppm 1900: 280ppm</a:t>
            </a:r>
          </a:p>
        </p:txBody>
      </p:sp>
    </p:spTree>
    <p:extLst>
      <p:ext uri="{BB962C8B-B14F-4D97-AF65-F5344CB8AC3E}">
        <p14:creationId xmlns:p14="http://schemas.microsoft.com/office/powerpoint/2010/main" val="41072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WGI_AR5_FigSP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4"/>
          <a:stretch>
            <a:fillRect/>
          </a:stretch>
        </p:blipFill>
        <p:spPr bwMode="auto">
          <a:xfrm>
            <a:off x="99391" y="1236418"/>
            <a:ext cx="4695203" cy="5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044273" y="1197506"/>
            <a:ext cx="39188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FF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u="sng" dirty="0" smtClean="0">
                <a:solidFill>
                  <a:schemeClr val="accent2">
                    <a:lumMod val="75000"/>
                  </a:schemeClr>
                </a:solidFill>
              </a:rPr>
              <a:t>The decade 2000-2010</a:t>
            </a:r>
            <a:r>
              <a:rPr lang="en-US" altLang="it-IT" sz="28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it-IT" sz="2800" u="sng" dirty="0" smtClean="0">
                <a:solidFill>
                  <a:schemeClr val="accent2">
                    <a:lumMod val="75000"/>
                  </a:schemeClr>
                </a:solidFill>
              </a:rPr>
              <a:t>has been the warmest and 2015 the warmest year since instrumental global records.</a:t>
            </a:r>
            <a:endParaRPr lang="en-US" altLang="it-IT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2" name="Picture 1" descr="2015-temperat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049713"/>
            <a:ext cx="3452191" cy="25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964143" y="1838325"/>
            <a:ext cx="1941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FF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99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u="sng" dirty="0">
                <a:solidFill>
                  <a:schemeClr val="bg1"/>
                </a:solidFill>
              </a:rPr>
              <a:t>IPCC 2013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1" y="109330"/>
            <a:ext cx="6225209" cy="935245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Earth</a:t>
            </a:r>
            <a:r>
              <a:rPr lang="it-IT" sz="2000" dirty="0" smtClean="0"/>
              <a:t> </a:t>
            </a:r>
            <a:r>
              <a:rPr lang="it-IT" sz="2000" dirty="0" err="1" smtClean="0"/>
              <a:t>surface</a:t>
            </a:r>
            <a:r>
              <a:rPr lang="it-IT" sz="2000" dirty="0" smtClean="0"/>
              <a:t> temperature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r>
              <a:rPr lang="it-IT" sz="2000" dirty="0" smtClean="0"/>
              <a:t>  0.85 </a:t>
            </a:r>
            <a:r>
              <a:rPr lang="it-IT" sz="2000" dirty="0" err="1" smtClean="0"/>
              <a:t>degrees</a:t>
            </a:r>
            <a:r>
              <a:rPr lang="it-IT" sz="2000" dirty="0" smtClean="0"/>
              <a:t> in </a:t>
            </a:r>
            <a:r>
              <a:rPr lang="it-IT" sz="2000" dirty="0" err="1" smtClean="0"/>
              <a:t>recent</a:t>
            </a:r>
            <a:r>
              <a:rPr lang="it-IT" sz="2000" dirty="0" smtClean="0"/>
              <a:t> 100 </a:t>
            </a:r>
            <a:r>
              <a:rPr lang="it-IT" sz="2000" dirty="0" err="1" smtClean="0"/>
              <a:t>years</a:t>
            </a:r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724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Effect</a:t>
            </a:r>
            <a:r>
              <a:rPr lang="it-IT" dirty="0" smtClean="0"/>
              <a:t>: temperature </a:t>
            </a:r>
            <a:r>
              <a:rPr lang="it-IT" dirty="0" err="1" smtClean="0"/>
              <a:t>increase</a:t>
            </a:r>
            <a:endParaRPr lang="it-IT" dirty="0" smtClean="0"/>
          </a:p>
        </p:txBody>
      </p:sp>
      <p:pic>
        <p:nvPicPr>
          <p:cNvPr id="18" name="Picture 5" descr="WGI_AR5_FigSPM-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06"/>
          <a:stretch>
            <a:fillRect/>
          </a:stretch>
        </p:blipFill>
        <p:spPr bwMode="auto">
          <a:xfrm>
            <a:off x="48853" y="1618994"/>
            <a:ext cx="8974239" cy="43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4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ra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9" b="5714"/>
          <a:stretch>
            <a:fillRect/>
          </a:stretch>
        </p:blipFill>
        <p:spPr bwMode="auto">
          <a:xfrm>
            <a:off x="949557" y="2449513"/>
            <a:ext cx="3399487" cy="30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36187" y="1371600"/>
            <a:ext cx="42704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More intensive precipitation</a:t>
            </a:r>
            <a:endParaRPr lang="en-US" sz="3200" dirty="0"/>
          </a:p>
        </p:txBody>
      </p:sp>
      <p:pic>
        <p:nvPicPr>
          <p:cNvPr id="19460" name="Picture 9" descr="drou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15625" r="15625" b="11458"/>
          <a:stretch>
            <a:fillRect/>
          </a:stretch>
        </p:blipFill>
        <p:spPr bwMode="auto">
          <a:xfrm>
            <a:off x="5105400" y="15240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4953000" y="5715000"/>
            <a:ext cx="411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/>
              <a:t>Increase of draughts </a:t>
            </a:r>
          </a:p>
          <a:p>
            <a:pPr algn="ctr" eaLnBrk="1" hangingPunct="1"/>
            <a:r>
              <a:rPr lang="en-US" sz="2800" dirty="0" smtClean="0"/>
              <a:t>and heat waves</a:t>
            </a:r>
            <a:endParaRPr lang="en-US" sz="2800" dirty="0"/>
          </a:p>
        </p:txBody>
      </p:sp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63229" y="5551488"/>
            <a:ext cx="4955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“</a:t>
            </a:r>
            <a:r>
              <a:rPr lang="en-US" sz="2800" b="1" u="sng" dirty="0" smtClean="0"/>
              <a:t>It rains less but more intense”</a:t>
            </a:r>
            <a:endParaRPr lang="en-US" sz="28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Intensification of hydrologic 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hamon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65" y="1397004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hamonix_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54" y="1397004"/>
            <a:ext cx="2362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4286955" y="3426180"/>
            <a:ext cx="4724400" cy="3194050"/>
            <a:chOff x="2736" y="2208"/>
            <a:chExt cx="2832" cy="1868"/>
          </a:xfrm>
        </p:grpSpPr>
        <p:pic>
          <p:nvPicPr>
            <p:cNvPr id="21516" name="Picture 7" descr="Figure 1-revi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08"/>
              <a:ext cx="2832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7" name="Group 8"/>
            <p:cNvGrpSpPr>
              <a:grpSpLocks/>
            </p:cNvGrpSpPr>
            <p:nvPr/>
          </p:nvGrpSpPr>
          <p:grpSpPr bwMode="auto">
            <a:xfrm>
              <a:off x="3992" y="2696"/>
              <a:ext cx="88" cy="88"/>
              <a:chOff x="2699" y="1207"/>
              <a:chExt cx="136" cy="136"/>
            </a:xfrm>
          </p:grpSpPr>
          <p:sp>
            <p:nvSpPr>
              <p:cNvPr id="21522" name="Oval 9"/>
              <p:cNvSpPr>
                <a:spLocks noChangeArrowheads="1"/>
              </p:cNvSpPr>
              <p:nvPr/>
            </p:nvSpPr>
            <p:spPr bwMode="auto">
              <a:xfrm>
                <a:off x="2699" y="1207"/>
                <a:ext cx="136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21523" name="Oval 10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</p:grpSp>
        <p:grpSp>
          <p:nvGrpSpPr>
            <p:cNvPr id="21518" name="Group 11"/>
            <p:cNvGrpSpPr>
              <a:grpSpLocks/>
            </p:cNvGrpSpPr>
            <p:nvPr/>
          </p:nvGrpSpPr>
          <p:grpSpPr bwMode="auto">
            <a:xfrm>
              <a:off x="3120" y="3656"/>
              <a:ext cx="88" cy="88"/>
              <a:chOff x="2699" y="1207"/>
              <a:chExt cx="136" cy="136"/>
            </a:xfrm>
          </p:grpSpPr>
          <p:sp>
            <p:nvSpPr>
              <p:cNvPr id="21520" name="Oval 12"/>
              <p:cNvSpPr>
                <a:spLocks noChangeArrowheads="1"/>
              </p:cNvSpPr>
              <p:nvPr/>
            </p:nvSpPr>
            <p:spPr bwMode="auto">
              <a:xfrm>
                <a:off x="2699" y="1207"/>
                <a:ext cx="136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  <p:sp>
            <p:nvSpPr>
              <p:cNvPr id="21521" name="Oval 13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E"/>
              </a:p>
            </p:txBody>
          </p:sp>
        </p:grpSp>
        <p:sp>
          <p:nvSpPr>
            <p:cNvPr id="469006" name="Text Box 14"/>
            <p:cNvSpPr txBox="1">
              <a:spLocks noChangeArrowheads="1"/>
            </p:cNvSpPr>
            <p:nvPr/>
          </p:nvSpPr>
          <p:spPr bwMode="auto">
            <a:xfrm>
              <a:off x="3168" y="3561"/>
              <a:ext cx="37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Alps</a:t>
              </a:r>
            </a:p>
          </p:txBody>
        </p:sp>
      </p:grpSp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457200" y="1905000"/>
            <a:ext cx="3276600" cy="1905000"/>
            <a:chOff x="96" y="768"/>
            <a:chExt cx="2544" cy="1505"/>
          </a:xfrm>
        </p:grpSpPr>
        <p:pic>
          <p:nvPicPr>
            <p:cNvPr id="21514" name="Picture 16" descr="bernina-summit-197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0"/>
            <a:stretch>
              <a:fillRect/>
            </a:stretch>
          </p:blipFill>
          <p:spPr bwMode="auto">
            <a:xfrm>
              <a:off x="96" y="768"/>
              <a:ext cx="2544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9009" name="Text Box 17"/>
            <p:cNvSpPr txBox="1">
              <a:spLocks noChangeArrowheads="1"/>
            </p:cNvSpPr>
            <p:nvPr/>
          </p:nvSpPr>
          <p:spPr bwMode="auto">
            <a:xfrm>
              <a:off x="612" y="786"/>
              <a:ext cx="190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Pizzo Bernina, 1978</a:t>
              </a:r>
            </a:p>
          </p:txBody>
        </p:sp>
      </p:grpSp>
      <p:grpSp>
        <p:nvGrpSpPr>
          <p:cNvPr id="21510" name="Group 21"/>
          <p:cNvGrpSpPr>
            <a:grpSpLocks/>
          </p:cNvGrpSpPr>
          <p:nvPr/>
        </p:nvGrpSpPr>
        <p:grpSpPr bwMode="auto">
          <a:xfrm>
            <a:off x="457200" y="4114800"/>
            <a:ext cx="3276600" cy="1828800"/>
            <a:chOff x="480" y="2678"/>
            <a:chExt cx="2544" cy="1515"/>
          </a:xfrm>
        </p:grpSpPr>
        <p:pic>
          <p:nvPicPr>
            <p:cNvPr id="21512" name="Picture 19" descr="bernina-summit-200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0"/>
            <a:stretch>
              <a:fillRect/>
            </a:stretch>
          </p:blipFill>
          <p:spPr bwMode="auto">
            <a:xfrm>
              <a:off x="480" y="2688"/>
              <a:ext cx="2544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9012" name="Text Box 20"/>
            <p:cNvSpPr txBox="1">
              <a:spLocks noChangeArrowheads="1"/>
            </p:cNvSpPr>
            <p:nvPr/>
          </p:nvSpPr>
          <p:spPr bwMode="auto">
            <a:xfrm>
              <a:off x="959" y="2678"/>
              <a:ext cx="190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Pizzo Bernina, 2003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Glaciers melting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Glacier </a:t>
            </a:r>
            <a:r>
              <a:rPr lang="en-GB" dirty="0" err="1" smtClean="0"/>
              <a:t>Tvuiberi</a:t>
            </a:r>
            <a:r>
              <a:rPr lang="en-GB" dirty="0" smtClean="0"/>
              <a:t>, Caucasus – Glacier Reid, Alaska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3" y="1187670"/>
            <a:ext cx="3934735" cy="5286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313" y="1313793"/>
            <a:ext cx="4206170" cy="247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171" y="3977468"/>
            <a:ext cx="4268453" cy="24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>
            <a:fillRect/>
          </a:stretch>
        </p:blipFill>
        <p:spPr bwMode="auto">
          <a:xfrm>
            <a:off x="457200" y="1221125"/>
            <a:ext cx="3505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-2289175" y="67564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sz="3600">
              <a:latin typeface="Times New Roman" pitchFamily="18" charset="0"/>
            </a:endParaRPr>
          </a:p>
        </p:txBody>
      </p:sp>
      <p:pic>
        <p:nvPicPr>
          <p:cNvPr id="22533" name="Picture 10" descr="sea level b-de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"/>
          <a:stretch>
            <a:fillRect/>
          </a:stretch>
        </p:blipFill>
        <p:spPr bwMode="auto">
          <a:xfrm>
            <a:off x="914400" y="3883363"/>
            <a:ext cx="33528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Venezia_acqua_alta_notte_2005_modific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7"/>
          <a:stretch>
            <a:fillRect/>
          </a:stretch>
        </p:blipFill>
        <p:spPr bwMode="auto">
          <a:xfrm>
            <a:off x="5181600" y="3735725"/>
            <a:ext cx="327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13" name="Rectangle 13"/>
          <p:cNvSpPr>
            <a:spLocks noChangeArrowheads="1"/>
          </p:cNvSpPr>
          <p:nvPr/>
        </p:nvSpPr>
        <p:spPr bwMode="auto">
          <a:xfrm>
            <a:off x="228600" y="6173004"/>
            <a:ext cx="876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sea level increase about 20 cm since 1880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6" name="Picture 15" descr="Fig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21125"/>
            <a:ext cx="34290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Sea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5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productivity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01" y="1201368"/>
            <a:ext cx="8470900" cy="4837113"/>
          </a:xfrm>
        </p:spPr>
        <p:txBody>
          <a:bodyPr/>
          <a:lstStyle/>
          <a:p>
            <a:pPr lvl="1"/>
            <a:r>
              <a:rPr lang="it-IT" sz="2400" dirty="0" smtClean="0"/>
              <a:t>In green </a:t>
            </a:r>
            <a:r>
              <a:rPr lang="it-IT" sz="2400" dirty="0" err="1" smtClean="0"/>
              <a:t>increase</a:t>
            </a:r>
            <a:r>
              <a:rPr lang="it-IT" sz="2400" dirty="0" smtClean="0"/>
              <a:t> - In </a:t>
            </a:r>
            <a:r>
              <a:rPr lang="it-IT" sz="2400" dirty="0" err="1" smtClean="0"/>
              <a:t>red</a:t>
            </a:r>
            <a:r>
              <a:rPr lang="it-IT" sz="2400" dirty="0" smtClean="0"/>
              <a:t> </a:t>
            </a:r>
            <a:r>
              <a:rPr lang="it-IT" sz="2400" dirty="0" err="1" smtClean="0"/>
              <a:t>decrease</a:t>
            </a:r>
            <a:endParaRPr lang="it-IT" sz="24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5" y="1754372"/>
            <a:ext cx="7718923" cy="47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17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proof of global change  ???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24" name="Picture 4" descr="New 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320180"/>
            <a:ext cx="9138289" cy="45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73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0400" r="3433" b="2400"/>
          <a:stretch/>
        </p:blipFill>
        <p:spPr>
          <a:xfrm>
            <a:off x="348792" y="2781860"/>
            <a:ext cx="4076140" cy="407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‘</a:t>
            </a:r>
            <a:r>
              <a:rPr lang="it-IT" dirty="0" err="1" smtClean="0"/>
              <a:t>perfect</a:t>
            </a:r>
            <a:r>
              <a:rPr lang="it-IT" dirty="0" smtClean="0"/>
              <a:t> </a:t>
            </a:r>
            <a:r>
              <a:rPr lang="it-IT" dirty="0" err="1" smtClean="0"/>
              <a:t>storm</a:t>
            </a:r>
            <a:r>
              <a:rPr lang="it-IT" dirty="0" smtClean="0"/>
              <a:t>’ </a:t>
            </a:r>
            <a:r>
              <a:rPr lang="it-IT" dirty="0" err="1" smtClean="0"/>
              <a:t>of</a:t>
            </a:r>
            <a:r>
              <a:rPr lang="it-IT" dirty="0" smtClean="0"/>
              <a:t> John </a:t>
            </a:r>
            <a:r>
              <a:rPr lang="it-IT" dirty="0" err="1"/>
              <a:t>Beddington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7361"/>
            <a:ext cx="7168637" cy="17134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Global </a:t>
            </a:r>
            <a:r>
              <a:rPr lang="en-US" b="1" dirty="0" smtClean="0"/>
              <a:t>population </a:t>
            </a:r>
            <a:r>
              <a:rPr lang="en-US" b="1" dirty="0" smtClean="0"/>
              <a:t>increase </a:t>
            </a:r>
            <a:r>
              <a:rPr lang="en-US" dirty="0" smtClean="0"/>
              <a:t>(</a:t>
            </a:r>
            <a:r>
              <a:rPr lang="en-US" dirty="0" smtClean="0"/>
              <a:t>from 6.8 to 8.3 billion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Reduction </a:t>
            </a:r>
            <a:r>
              <a:rPr lang="en-US" dirty="0" smtClean="0"/>
              <a:t>of green house gases less than expectations – </a:t>
            </a:r>
            <a:r>
              <a:rPr lang="en-US" b="1" dirty="0" smtClean="0"/>
              <a:t>climate changes </a:t>
            </a:r>
            <a:r>
              <a:rPr lang="en-US" dirty="0" smtClean="0"/>
              <a:t>ever more evident</a:t>
            </a:r>
          </a:p>
          <a:p>
            <a:r>
              <a:rPr lang="en-US" dirty="0" smtClean="0"/>
              <a:t>Food, energy and water shortage lead to </a:t>
            </a:r>
            <a:r>
              <a:rPr lang="en-US" b="1" dirty="0" smtClean="0"/>
              <a:t>international tension and migrations.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932" y="4278723"/>
            <a:ext cx="4651583" cy="25354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692" t="15640" r="43068" b="6241"/>
          <a:stretch>
            <a:fillRect/>
          </a:stretch>
        </p:blipFill>
        <p:spPr bwMode="auto">
          <a:xfrm>
            <a:off x="6945902" y="1207361"/>
            <a:ext cx="2056696" cy="2988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1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means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extLst/>
          </p:nvPr>
        </p:nvGraphicFramePr>
        <p:xfrm>
          <a:off x="465667" y="1695451"/>
          <a:ext cx="8136467" cy="37148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98030"/>
                <a:gridCol w="2005628"/>
                <a:gridCol w="1473833"/>
                <a:gridCol w="2658976"/>
              </a:tblGrid>
              <a:tr h="761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Vegetable Product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(liters per KG)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Animal products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(liters per KG)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4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Oil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Beef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13,000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433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Rice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1500-2000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Chicken 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4,000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4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Wheat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Eggs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2,700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4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Corn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Milk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4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Citrus fruits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39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Vegetables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200-400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  <a:tr h="39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Potatoes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means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95400"/>
            <a:ext cx="77057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6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1808" y="1249377"/>
            <a:ext cx="4565448" cy="45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Earth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isolated</a:t>
            </a:r>
            <a:r>
              <a:rPr lang="it-IT" dirty="0" smtClean="0"/>
              <a:t> </a:t>
            </a:r>
            <a:r>
              <a:rPr lang="it-IT" dirty="0" err="1" smtClean="0"/>
              <a:t>system…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331788" y="5866649"/>
            <a:ext cx="8470900" cy="531121"/>
          </a:xfrm>
        </p:spPr>
        <p:txBody>
          <a:bodyPr/>
          <a:lstStyle/>
          <a:p>
            <a:r>
              <a:rPr lang="it-IT" dirty="0" smtClean="0"/>
              <a:t>… </a:t>
            </a:r>
            <a:r>
              <a:rPr lang="it-IT" dirty="0" err="1" smtClean="0"/>
              <a:t>except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solar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19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023" y="1214898"/>
            <a:ext cx="5029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505" y="1233000"/>
            <a:ext cx="3756788" cy="449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535" y="3293140"/>
            <a:ext cx="5416236" cy="31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of solar energy</a:t>
            </a:r>
            <a:br>
              <a:rPr lang="en-US" dirty="0" smtClean="0"/>
            </a:br>
            <a:r>
              <a:rPr lang="en-US" dirty="0" smtClean="0"/>
              <a:t>to electric energy: photovoltaic effect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16125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t="9218" r="20539" b="5934"/>
          <a:stretch/>
        </p:blipFill>
        <p:spPr>
          <a:xfrm>
            <a:off x="7002966" y="3727105"/>
            <a:ext cx="1918010" cy="2810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Adair Turner - </a:t>
            </a:r>
            <a:r>
              <a:rPr lang="it-IT" dirty="0"/>
              <a:t>Financial Services Authority (FSA)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173202"/>
            <a:ext cx="5379185" cy="5364010"/>
          </a:xfrm>
        </p:spPr>
        <p:txBody>
          <a:bodyPr/>
          <a:lstStyle/>
          <a:p>
            <a:r>
              <a:rPr lang="en-US" dirty="0" smtClean="0"/>
              <a:t>Cause of economic collapse = cause of environmental collapse</a:t>
            </a:r>
          </a:p>
          <a:p>
            <a:r>
              <a:rPr lang="en-US" dirty="0" smtClean="0"/>
              <a:t>Neoliberalism has produced incalculable damages on the financial market. </a:t>
            </a:r>
          </a:p>
          <a:p>
            <a:pPr lvl="1"/>
            <a:r>
              <a:rPr lang="en-US" dirty="0" smtClean="0"/>
              <a:t>Investments from commerce reduced due to loan crisis</a:t>
            </a:r>
          </a:p>
          <a:p>
            <a:r>
              <a:rPr lang="en-US" dirty="0" smtClean="0"/>
              <a:t>Deregulation has caused the same harm to the natural environment</a:t>
            </a:r>
          </a:p>
          <a:p>
            <a:pPr lvl="1"/>
            <a:r>
              <a:rPr lang="en-US" dirty="0" smtClean="0"/>
              <a:t>Low attention to EROEI</a:t>
            </a:r>
          </a:p>
          <a:p>
            <a:pPr lvl="1"/>
            <a:r>
              <a:rPr lang="en-US" dirty="0" smtClean="0"/>
              <a:t>Illusion of shale oil and shale gas</a:t>
            </a:r>
          </a:p>
          <a:p>
            <a:pPr lvl="1"/>
            <a:r>
              <a:rPr lang="en-US" dirty="0" smtClean="0"/>
              <a:t>Little attention to greenhouse effect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3" y="1506576"/>
            <a:ext cx="3328376" cy="19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328759" y="1197230"/>
            <a:ext cx="85344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400" dirty="0" smtClean="0"/>
              <a:t>	</a:t>
            </a:r>
            <a:r>
              <a:rPr lang="en-US" sz="3400" b="1" dirty="0" smtClean="0"/>
              <a:t>“Stone age did not terminate because stones were used up; …</a:t>
            </a:r>
          </a:p>
          <a:p>
            <a:pPr marL="0" indent="0" eaLnBrk="1" hangingPunct="1">
              <a:buFontTx/>
              <a:buNone/>
            </a:pPr>
            <a:r>
              <a:rPr lang="en-US" sz="3400" b="1" dirty="0" smtClean="0"/>
              <a:t>… the oil era will not end with the exhaust of oil resources”</a:t>
            </a:r>
            <a:br>
              <a:rPr lang="en-US" sz="3400" b="1" dirty="0" smtClean="0"/>
            </a:br>
            <a:r>
              <a:rPr lang="en-US" sz="3400" b="1" dirty="0" smtClean="0"/>
              <a:t> </a:t>
            </a:r>
            <a:r>
              <a:rPr lang="en-US" sz="2000" b="1" dirty="0" smtClean="0"/>
              <a:t>				                     Don </a:t>
            </a:r>
            <a:r>
              <a:rPr lang="en-US" sz="2000" b="1" dirty="0" err="1" smtClean="0"/>
              <a:t>Huberts</a:t>
            </a:r>
            <a:endParaRPr lang="en-US" sz="2000" b="1" dirty="0" smtClean="0"/>
          </a:p>
        </p:txBody>
      </p:sp>
      <p:pic>
        <p:nvPicPr>
          <p:cNvPr id="22531" name="Picture 7" descr="SHELL 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7258" y="3899447"/>
            <a:ext cx="2547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huffingtonpost.com/theblog/archive/an-inconvenient-truth.jpg"/>
          <p:cNvPicPr>
            <a:picLocks noChangeAspect="1" noChangeArrowheads="1"/>
          </p:cNvPicPr>
          <p:nvPr/>
        </p:nvPicPr>
        <p:blipFill>
          <a:blip r:embed="rId4" cstate="print"/>
          <a:srcRect t="17025" b="17451"/>
          <a:stretch>
            <a:fillRect/>
          </a:stretch>
        </p:blipFill>
        <p:spPr bwMode="auto">
          <a:xfrm>
            <a:off x="204229" y="3899447"/>
            <a:ext cx="5086586" cy="2666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86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0" name="Picture 17" descr="Acqu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80" y="1587"/>
              <a:ext cx="2880" cy="27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201" name="Picture 10" descr="http://msnbcmedia1.msn.com/j/ap/3d00c80a-6429-420b-bf80-10c971e22080.hmedium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80" y="0"/>
              <a:ext cx="2880" cy="21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202" name="Picture 14" descr="energia-pulita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2159"/>
              <a:ext cx="2880" cy="21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203" name="Picture 15" descr="Sfondi_0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2880" cy="21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43366" name="Titolo 1"/>
          <p:cNvSpPr>
            <a:spLocks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sz="4800" b="1" dirty="0">
                <a:solidFill>
                  <a:schemeClr val="bg1"/>
                </a:solidFill>
              </a:rPr>
              <a:t>4 </a:t>
            </a:r>
            <a:r>
              <a:rPr lang="it-IT" sz="4800" b="1" dirty="0" smtClean="0">
                <a:solidFill>
                  <a:schemeClr val="bg1"/>
                </a:solidFill>
              </a:rPr>
              <a:t>World Wide </a:t>
            </a:r>
            <a:r>
              <a:rPr lang="it-IT" sz="4800" b="1" dirty="0" err="1" smtClean="0">
                <a:solidFill>
                  <a:schemeClr val="bg1"/>
                </a:solidFill>
              </a:rPr>
              <a:t>Emergencies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486400" y="1447804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 dirty="0" smtClean="0">
                <a:solidFill>
                  <a:schemeClr val="bg1"/>
                </a:solidFill>
              </a:rPr>
              <a:t>FOOD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55642" y="208983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</a:rPr>
              <a:t>ENVIRONMENT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5486400" y="4953004"/>
            <a:ext cx="266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 dirty="0" smtClean="0">
                <a:solidFill>
                  <a:schemeClr val="bg1"/>
                </a:solidFill>
              </a:rPr>
              <a:t>WATER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731208" y="4953004"/>
            <a:ext cx="365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 dirty="0" smtClean="0">
                <a:solidFill>
                  <a:schemeClr val="bg1"/>
                </a:solidFill>
              </a:rPr>
              <a:t>ENERGY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35758" y="6222348"/>
            <a:ext cx="4106863" cy="639036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lIns="84216" tIns="42108" rIns="84216" bIns="42108">
            <a:spAutoFit/>
          </a:bodyPr>
          <a:lstStyle/>
          <a:p>
            <a:pPr defTabSz="841375" eaLnBrk="0" hangingPunct="0"/>
            <a:r>
              <a:rPr lang="en-US" sz="1800" dirty="0">
                <a:solidFill>
                  <a:schemeClr val="bg1"/>
                </a:solidFill>
              </a:rPr>
              <a:t>Richard E. Smalley, Nobel Laureate, Chemistry, 1996, </a:t>
            </a:r>
            <a:r>
              <a:rPr lang="en-US" sz="1800" i="1" dirty="0">
                <a:solidFill>
                  <a:schemeClr val="bg1"/>
                </a:solidFill>
              </a:rPr>
              <a:t>MRS Bulletin</a:t>
            </a:r>
            <a:r>
              <a:rPr lang="en-US" sz="1800" dirty="0">
                <a:solidFill>
                  <a:schemeClr val="bg1"/>
                </a:solidFill>
              </a:rPr>
              <a:t>, June 2005</a:t>
            </a:r>
          </a:p>
        </p:txBody>
      </p:sp>
    </p:spTree>
    <p:extLst>
      <p:ext uri="{BB962C8B-B14F-4D97-AF65-F5344CB8AC3E}">
        <p14:creationId xmlns:p14="http://schemas.microsoft.com/office/powerpoint/2010/main" val="26737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energia solar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6392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70142" y="160872"/>
            <a:ext cx="5755141" cy="6162436"/>
            <a:chOff x="2400" y="1176"/>
            <a:chExt cx="3113" cy="290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0" y="1176"/>
              <a:ext cx="3113" cy="2904"/>
              <a:chOff x="2114" y="912"/>
              <a:chExt cx="3344" cy="3120"/>
            </a:xfrm>
          </p:grpSpPr>
          <p:sp>
            <p:nvSpPr>
              <p:cNvPr id="11270" name="Rectangle 11"/>
              <p:cNvSpPr>
                <a:spLocks noChangeArrowheads="1"/>
              </p:cNvSpPr>
              <p:nvPr/>
            </p:nvSpPr>
            <p:spPr bwMode="auto">
              <a:xfrm>
                <a:off x="2114" y="912"/>
                <a:ext cx="3344" cy="31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71" name="Rectangle 3"/>
              <p:cNvSpPr>
                <a:spLocks noChangeArrowheads="1"/>
              </p:cNvSpPr>
              <p:nvPr/>
            </p:nvSpPr>
            <p:spPr bwMode="auto">
              <a:xfrm>
                <a:off x="2221" y="3686"/>
                <a:ext cx="94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l" eaLnBrk="0" hangingPunct="0">
                  <a:spcBef>
                    <a:spcPct val="30000"/>
                  </a:spcBef>
                </a:pPr>
                <a:r>
                  <a:rPr lang="en-US" sz="1000" b="1" dirty="0"/>
                  <a:t>1 </a:t>
                </a:r>
                <a:r>
                  <a:rPr lang="en-US" sz="1000" b="1" dirty="0" err="1" smtClean="0"/>
                  <a:t>Mtoe</a:t>
                </a:r>
                <a:r>
                  <a:rPr lang="en-US" sz="1000" b="1" dirty="0" smtClean="0"/>
                  <a:t>/anno  </a:t>
                </a:r>
                <a:r>
                  <a:rPr lang="en-US" sz="1000" b="1" dirty="0"/>
                  <a:t>~ 1.3GW</a:t>
                </a:r>
              </a:p>
            </p:txBody>
          </p:sp>
          <p:sp>
            <p:nvSpPr>
              <p:cNvPr id="11272" name="Rectangle 4"/>
              <p:cNvSpPr>
                <a:spLocks noChangeArrowheads="1"/>
              </p:cNvSpPr>
              <p:nvPr/>
            </p:nvSpPr>
            <p:spPr bwMode="auto">
              <a:xfrm>
                <a:off x="2178" y="1802"/>
                <a:ext cx="714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>
                  <a:spcBef>
                    <a:spcPct val="30000"/>
                  </a:spcBef>
                </a:pPr>
                <a:r>
                  <a:rPr lang="en-US" sz="1000" b="1" dirty="0" smtClean="0"/>
                  <a:t>Energy consumed</a:t>
                </a:r>
                <a:endParaRPr lang="en-US" sz="1000" b="1" dirty="0"/>
              </a:p>
              <a:p>
                <a:pPr algn="l" eaLnBrk="0" hangingPunct="0">
                  <a:spcBef>
                    <a:spcPct val="30000"/>
                  </a:spcBef>
                </a:pPr>
                <a:r>
                  <a:rPr lang="en-US" sz="1000" b="1" dirty="0" err="1"/>
                  <a:t>Mtoe</a:t>
                </a:r>
                <a:endParaRPr lang="en-US" sz="1000" b="1" dirty="0"/>
              </a:p>
            </p:txBody>
          </p:sp>
          <p:pic>
            <p:nvPicPr>
              <p:cNvPr id="11273" name="Picture 6" descr="energy_cons_graph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178" y="2081"/>
                <a:ext cx="3097" cy="1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5" name="Text Box 8"/>
              <p:cNvSpPr txBox="1">
                <a:spLocks noChangeArrowheads="1"/>
              </p:cNvSpPr>
              <p:nvPr/>
            </p:nvSpPr>
            <p:spPr bwMode="auto">
              <a:xfrm>
                <a:off x="3888" y="3024"/>
                <a:ext cx="463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30000"/>
                  </a:spcBef>
                </a:pPr>
                <a:r>
                  <a:rPr lang="en-US" sz="1400" b="1"/>
                  <a:t>WWII</a:t>
                </a:r>
              </a:p>
            </p:txBody>
          </p:sp>
          <p:sp>
            <p:nvSpPr>
              <p:cNvPr id="11276" name="Text Box 10"/>
              <p:cNvSpPr txBox="1">
                <a:spLocks noChangeArrowheads="1"/>
              </p:cNvSpPr>
              <p:nvPr/>
            </p:nvSpPr>
            <p:spPr bwMode="auto">
              <a:xfrm>
                <a:off x="4945" y="1955"/>
                <a:ext cx="38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30000"/>
                  </a:spcBef>
                </a:pPr>
                <a:r>
                  <a:rPr lang="en-US" sz="1000" b="1" dirty="0" smtClean="0"/>
                  <a:t>12.3 </a:t>
                </a:r>
                <a:r>
                  <a:rPr lang="en-US" sz="1000" b="1" dirty="0"/>
                  <a:t>TW</a:t>
                </a:r>
              </a:p>
            </p:txBody>
          </p:sp>
        </p:grpSp>
        <p:sp>
          <p:nvSpPr>
            <p:cNvPr id="11269" name="Titolo 1"/>
            <p:cNvSpPr>
              <a:spLocks/>
            </p:cNvSpPr>
            <p:nvPr/>
          </p:nvSpPr>
          <p:spPr bwMode="auto">
            <a:xfrm>
              <a:off x="2400" y="1584"/>
              <a:ext cx="3113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it-IT" sz="3600" b="1" dirty="0" smtClean="0">
                  <a:solidFill>
                    <a:schemeClr val="tx2"/>
                  </a:solidFill>
                </a:rPr>
                <a:t>In 2000 </a:t>
              </a:r>
              <a:r>
                <a:rPr lang="it-IT" sz="3600" b="1" dirty="0" err="1" smtClean="0">
                  <a:solidFill>
                    <a:schemeClr val="tx2"/>
                  </a:solidFill>
                </a:rPr>
                <a:t>about</a:t>
              </a:r>
              <a:r>
                <a:rPr lang="it-IT" sz="3600" b="1" dirty="0" smtClean="0">
                  <a:solidFill>
                    <a:schemeClr val="tx2"/>
                  </a:solidFill>
                </a:rPr>
                <a:t> 12 TW</a:t>
              </a:r>
              <a:endParaRPr lang="it-IT" sz="36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093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99921" y="30165"/>
            <a:ext cx="8451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2010    474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exaJ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=  15,000,000,000,000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Wh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=&gt; 17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TW</a:t>
            </a:r>
          </a:p>
        </p:txBody>
      </p:sp>
      <p:sp>
        <p:nvSpPr>
          <p:cNvPr id="1989636" name="Text Box 4"/>
          <p:cNvSpPr txBox="1">
            <a:spLocks noChangeArrowheads="1"/>
          </p:cNvSpPr>
          <p:nvPr/>
        </p:nvSpPr>
        <p:spPr bwMode="auto">
          <a:xfrm>
            <a:off x="857034" y="6113133"/>
            <a:ext cx="6911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2030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 23 TW  ;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2058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 32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TW</a:t>
            </a:r>
          </a:p>
        </p:txBody>
      </p:sp>
    </p:spTree>
    <p:extLst>
      <p:ext uri="{BB962C8B-B14F-4D97-AF65-F5344CB8AC3E}">
        <p14:creationId xmlns:p14="http://schemas.microsoft.com/office/powerpoint/2010/main" val="37280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434" name="Picture 2" descr="msotw9_temp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5588"/>
            <a:ext cx="5450186" cy="53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6437" name="Text Box 5"/>
          <p:cNvSpPr txBox="1">
            <a:spLocks noChangeArrowheads="1"/>
          </p:cNvSpPr>
          <p:nvPr/>
        </p:nvSpPr>
        <p:spPr bwMode="auto">
          <a:xfrm>
            <a:off x="5549539" y="5718841"/>
            <a:ext cx="1755609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C.A.S.Hall</a:t>
            </a:r>
            <a:r>
              <a:rPr lang="en-US" sz="1200" dirty="0"/>
              <a:t>, </a:t>
            </a:r>
            <a:r>
              <a:rPr lang="en-US" sz="1200" dirty="0" err="1"/>
              <a:t>J.W.Day</a:t>
            </a:r>
            <a:r>
              <a:rPr lang="en-US" sz="1200" dirty="0"/>
              <a:t> Jr.,</a:t>
            </a:r>
          </a:p>
          <a:p>
            <a:r>
              <a:rPr lang="en-US" sz="1200" dirty="0"/>
              <a:t>“Revisiting the Limits to </a:t>
            </a:r>
          </a:p>
          <a:p>
            <a:r>
              <a:rPr lang="en-US" sz="1200" dirty="0"/>
              <a:t>Growth After Peak Oil”,</a:t>
            </a:r>
          </a:p>
          <a:p>
            <a:r>
              <a:rPr lang="en-US" sz="1200" dirty="0"/>
              <a:t>Am. Sci. 97 (2009) 230 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return on energy invested (EROEI)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52174" y="2629989"/>
            <a:ext cx="1889760" cy="119307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Production </a:t>
            </a:r>
            <a:r>
              <a:rPr lang="it-IT" sz="2400" dirty="0" err="1" smtClean="0"/>
              <a:t>Process</a:t>
            </a:r>
            <a:endParaRPr lang="it-IT" sz="2400" dirty="0"/>
          </a:p>
        </p:txBody>
      </p:sp>
      <p:sp>
        <p:nvSpPr>
          <p:cNvPr id="7" name="Striped Right Arrow 6"/>
          <p:cNvSpPr/>
          <p:nvPr/>
        </p:nvSpPr>
        <p:spPr>
          <a:xfrm>
            <a:off x="4545888" y="2891246"/>
            <a:ext cx="1297577" cy="6966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Raw Materials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7772412" y="2886892"/>
            <a:ext cx="1297577" cy="6966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FF0000"/>
                </a:solidFill>
              </a:rPr>
              <a:t>Waste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 rot="16200000">
            <a:off x="6124338" y="4159397"/>
            <a:ext cx="1297577" cy="69668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Energy</a:t>
            </a:r>
            <a:endParaRPr lang="it-IT" sz="1200" dirty="0"/>
          </a:p>
        </p:txBody>
      </p:sp>
      <p:sp>
        <p:nvSpPr>
          <p:cNvPr id="11" name="Striped Right Arrow 10"/>
          <p:cNvSpPr/>
          <p:nvPr/>
        </p:nvSpPr>
        <p:spPr>
          <a:xfrm rot="16200000">
            <a:off x="6172235" y="1603432"/>
            <a:ext cx="1297577" cy="69668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Energy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98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37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racking-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048672" cy="4536504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4355976" y="2276872"/>
            <a:ext cx="4682615" cy="2718172"/>
            <a:chOff x="4497897" y="2780928"/>
            <a:chExt cx="4682615" cy="271817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897" y="2780928"/>
              <a:ext cx="4538599" cy="2718172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6214269" y="2852936"/>
              <a:ext cx="29662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Average</a:t>
              </a:r>
              <a:r>
                <a:rPr lang="it-IT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 production trend per x </a:t>
              </a:r>
              <a:r>
                <a:rPr lang="it-IT" b="1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well</a:t>
              </a:r>
              <a:r>
                <a:rPr lang="it-IT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 ,</a:t>
              </a:r>
              <a:br>
                <a:rPr lang="it-IT" b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it-IT" b="1" i="1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Bakken</a:t>
              </a:r>
              <a:r>
                <a:rPr lang="it-IT" b="1" i="1" dirty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it-IT" b="1" i="1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formation</a:t>
              </a:r>
              <a:r>
                <a:rPr lang="it-IT" b="1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lang="it-IT" b="1" i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it-IT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Montana, USA</a:t>
              </a:r>
              <a:endParaRPr lang="it-IT" b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Unconventional</a:t>
            </a:r>
            <a:r>
              <a:rPr lang="it-IT" sz="3200" dirty="0" smtClean="0"/>
              <a:t> </a:t>
            </a:r>
            <a:r>
              <a:rPr lang="it-IT" sz="3200" dirty="0" err="1" smtClean="0"/>
              <a:t>fossil</a:t>
            </a:r>
            <a:r>
              <a:rPr lang="it-IT" sz="3200" dirty="0" smtClean="0"/>
              <a:t> </a:t>
            </a:r>
            <a:r>
              <a:rPr lang="it-IT" sz="3200" dirty="0" err="1" smtClean="0"/>
              <a:t>fuel</a:t>
            </a:r>
            <a:r>
              <a:rPr lang="it-IT" sz="3200" dirty="0" smtClean="0"/>
              <a:t>:  </a:t>
            </a:r>
            <a:r>
              <a:rPr lang="it-IT" sz="3200" dirty="0" err="1" smtClean="0"/>
              <a:t>Shale</a:t>
            </a:r>
            <a:r>
              <a:rPr lang="it-IT" sz="3200" dirty="0" smtClean="0"/>
              <a:t> oil &amp; Gas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4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6" y="1274856"/>
            <a:ext cx="3916874" cy="50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0450" y="6258798"/>
            <a:ext cx="252028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i="1" dirty="0" smtClean="0">
                <a:solidFill>
                  <a:srgbClr val="000000"/>
                </a:solidFill>
                <a:latin typeface="Arial" charset="0"/>
              </a:rPr>
              <a:t>Nature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2011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600" b="0" i="1" dirty="0" smtClean="0">
                <a:solidFill>
                  <a:srgbClr val="000000"/>
                </a:solidFill>
                <a:latin typeface="Arial" charset="0"/>
              </a:rPr>
              <a:t>477</a:t>
            </a:r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, 271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3968" y="1205805"/>
            <a:ext cx="3330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Ground water contamination </a:t>
            </a:r>
          </a:p>
          <a:p>
            <a:pPr algn="ctr"/>
            <a:endParaRPr lang="en-US" sz="6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Science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340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826</a:t>
            </a:r>
            <a:endParaRPr lang="en-US" sz="18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PNAS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110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11250</a:t>
            </a:r>
          </a:p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Nature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498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415</a:t>
            </a:r>
            <a:endParaRPr lang="en-US" sz="1800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2537028"/>
            <a:ext cx="47160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Increased risk of earthquakes </a:t>
            </a:r>
          </a:p>
          <a:p>
            <a:pPr algn="ctr"/>
            <a:endParaRPr lang="en-US" sz="6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Science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341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142</a:t>
            </a:r>
            <a:endParaRPr lang="en-US" sz="18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U.S. NAS Report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ISBN 978-0-309-25367-3</a:t>
            </a:r>
            <a:endParaRPr lang="en-US" sz="1800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5517232"/>
            <a:ext cx="471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Low EROEI</a:t>
            </a:r>
          </a:p>
          <a:p>
            <a:pPr algn="ctr"/>
            <a:endParaRPr lang="en-US" sz="6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Environ. Sci. Tech.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2013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47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5459</a:t>
            </a:r>
            <a:endParaRPr lang="en-US" sz="1800" i="1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55976" y="368915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Release of methane in atmosphere </a:t>
            </a:r>
            <a:endParaRPr lang="en-US" sz="20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Nature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2012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482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139</a:t>
            </a:r>
            <a:endParaRPr lang="en-US" sz="2000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5976" y="4614227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Fast production decline </a:t>
            </a:r>
          </a:p>
          <a:p>
            <a:pPr algn="ctr"/>
            <a:endParaRPr lang="en-US" sz="600" i="1" dirty="0" smtClean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Nature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2012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494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, 307</a:t>
            </a:r>
            <a:endParaRPr lang="en-US" sz="1800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</a:t>
            </a:r>
            <a:r>
              <a:rPr lang="it-IT" dirty="0" err="1" smtClean="0"/>
              <a:t>Fracking</a:t>
            </a:r>
            <a:r>
              <a:rPr lang="it-IT" dirty="0" smtClean="0"/>
              <a:t>”: </a:t>
            </a:r>
            <a:r>
              <a:rPr lang="it-IT" dirty="0" err="1" smtClean="0"/>
              <a:t>problems</a:t>
            </a:r>
            <a:r>
              <a:rPr lang="it-IT" dirty="0" smtClean="0"/>
              <a:t> and </a:t>
            </a:r>
            <a:r>
              <a:rPr lang="it-IT" dirty="0" err="1" smtClean="0"/>
              <a:t>risks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6441" y="2442348"/>
            <a:ext cx="443611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30" y="2664140"/>
            <a:ext cx="7186696" cy="4041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72515"/>
            <a:ext cx="1976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</a:t>
            </a:r>
            <a:r>
              <a:rPr lang="en-US" dirty="0"/>
              <a:t>boxes indicate </a:t>
            </a:r>
            <a:r>
              <a:rPr lang="en-US" dirty="0" smtClean="0"/>
              <a:t>areas with </a:t>
            </a:r>
            <a:r>
              <a:rPr lang="it-IT" dirty="0" err="1"/>
              <a:t>anthropogenic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seismicity</a:t>
            </a:r>
            <a:r>
              <a:rPr lang="it-IT" dirty="0"/>
              <a:t>.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Increase</a:t>
            </a:r>
            <a:r>
              <a:rPr lang="it-IT" dirty="0"/>
              <a:t> of </a:t>
            </a:r>
            <a:r>
              <a:rPr lang="it-IT" dirty="0" err="1"/>
              <a:t>seismic</a:t>
            </a:r>
            <a:r>
              <a:rPr lang="it-IT" dirty="0"/>
              <a:t> </a:t>
            </a:r>
            <a:r>
              <a:rPr lang="it-IT" dirty="0" err="1"/>
              <a:t>hazard</a:t>
            </a:r>
            <a:r>
              <a:rPr lang="it-IT" dirty="0"/>
              <a:t>: the new </a:t>
            </a:r>
            <a:r>
              <a:rPr lang="it-IT" dirty="0" err="1"/>
              <a:t>map</a:t>
            </a:r>
            <a:r>
              <a:rPr lang="it-IT" dirty="0"/>
              <a:t> shows new </a:t>
            </a:r>
            <a:r>
              <a:rPr lang="it-IT" dirty="0" err="1"/>
              <a:t>seismic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.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013" y="1143000"/>
            <a:ext cx="7772400" cy="1885950"/>
          </a:xfrm>
        </p:spPr>
        <p:txBody>
          <a:bodyPr/>
          <a:lstStyle/>
          <a:p>
            <a:r>
              <a:rPr lang="en-US" dirty="0"/>
              <a:t>Earthquakes magnitude larger than 3 (</a:t>
            </a:r>
            <a:r>
              <a:rPr lang="en-US" dirty="0" err="1"/>
              <a:t>Mercalli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Between  1973 and 2008 an average of 24/year</a:t>
            </a:r>
          </a:p>
          <a:p>
            <a:pPr lvl="1"/>
            <a:r>
              <a:rPr lang="en-US" dirty="0"/>
              <a:t>From 2009 to 2015 an average of 318/ year </a:t>
            </a:r>
          </a:p>
          <a:p>
            <a:pPr lvl="1"/>
            <a:r>
              <a:rPr lang="en-US" dirty="0"/>
              <a:t>Only in 2015 more than 1000</a:t>
            </a:r>
          </a:p>
          <a:p>
            <a:endParaRPr lang="it-IT" dirty="0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 bwMode="auto">
          <a:xfrm flipV="1">
            <a:off x="988219" y="4914900"/>
            <a:ext cx="3969544" cy="15659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49738195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7816</TotalTime>
  <Words>619</Words>
  <Application>Microsoft Office PowerPoint</Application>
  <PresentationFormat>On-screen Show (4:3)</PresentationFormat>
  <Paragraphs>154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MetaPlusBold</vt:lpstr>
      <vt:lpstr>Times</vt:lpstr>
      <vt:lpstr>Times New Roman</vt:lpstr>
      <vt:lpstr>Wingdings</vt:lpstr>
      <vt:lpstr>1_Blank Presentation</vt:lpstr>
      <vt:lpstr>The great energy challenge:  how to avoid the  ‘perfect storm’</vt:lpstr>
      <vt:lpstr>The ‘perfect storm’ of John Beddington</vt:lpstr>
      <vt:lpstr>PowerPoint Presentation</vt:lpstr>
      <vt:lpstr>PowerPoint Presentation</vt:lpstr>
      <vt:lpstr>PowerPoint Presentation</vt:lpstr>
      <vt:lpstr>Energy return on energy invested (EROEI)</vt:lpstr>
      <vt:lpstr>Unconventional fossil fuel:  Shale oil &amp; Gas</vt:lpstr>
      <vt:lpstr>“Fracking”: problems and risks</vt:lpstr>
      <vt:lpstr>Increase of seismic hazard: the new map shows new seismic areas. </vt:lpstr>
      <vt:lpstr>The new USA bubble of shale gas</vt:lpstr>
      <vt:lpstr>Concentration of greenhouse gases in the athmosphere</vt:lpstr>
      <vt:lpstr>Earth surface temperature has increased by about  0.85 degrees in recent 100 years </vt:lpstr>
      <vt:lpstr>Effect: temperature increase</vt:lpstr>
      <vt:lpstr>Intensification of hydrologic cycle</vt:lpstr>
      <vt:lpstr>Glaciers melting</vt:lpstr>
      <vt:lpstr>Glacier Tvuiberi, Caucasus – Glacier Reid, Alaska</vt:lpstr>
      <vt:lpstr>Sea level increase</vt:lpstr>
      <vt:lpstr>Plant productivity </vt:lpstr>
      <vt:lpstr>A proof of global change  ???</vt:lpstr>
      <vt:lpstr>Water means food</vt:lpstr>
      <vt:lpstr>Water means energy</vt:lpstr>
      <vt:lpstr>Earth is an isolated system….</vt:lpstr>
      <vt:lpstr>Conversion of solar energy to electric energy: photovoltaic effect </vt:lpstr>
      <vt:lpstr>Adair Turner - Financial Services Authority (FSA) 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L’Università di Trieste per i beni culturali, monumentali e archeologici</dc:title>
  <dc:creator>Rosy .</dc:creator>
  <cp:lastModifiedBy>FERMEGLIA MAURIZIO</cp:lastModifiedBy>
  <cp:revision>247</cp:revision>
  <cp:lastPrinted>2012-12-17T12:44:20Z</cp:lastPrinted>
  <dcterms:created xsi:type="dcterms:W3CDTF">2005-02-23T21:05:40Z</dcterms:created>
  <dcterms:modified xsi:type="dcterms:W3CDTF">2016-06-03T15:53:46Z</dcterms:modified>
</cp:coreProperties>
</file>